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9900"/>
    <a:srgbClr val="996633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2939B-C37B-4B5C-ACA5-D29295AC24C8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BA039-661E-4F69-A258-A6DF4303ADF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795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BA039-661E-4F69-A258-A6DF4303ADF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077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1159-5764-4BE6-B52B-13CDCFFE623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9DF10-6407-4EE0-9708-D1D331B9FAA9}" type="slidenum">
              <a:rPr lang="en-US" smtClean="0"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43808" y="1700808"/>
            <a:ext cx="5904656" cy="2592288"/>
          </a:xfrm>
        </p:spPr>
        <p:txBody>
          <a:bodyPr>
            <a:normAutofit fontScale="90000"/>
          </a:bodyPr>
          <a:lstStyle/>
          <a:p>
            <a:pPr algn="r"/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агропромислового розвитку </a:t>
            </a:r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та 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економічної політики Житомирської обласної державної адміністрації інформує:</a:t>
            </a:r>
            <a:r>
              <a:rPr lang="ru-RU" sz="32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32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38113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Згідно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Порядку використання коштів, передбачених у державному   бюджеті для державної підтримки розвитку тваринництва та переробки сільськогосподарської продукції, затвердженого постановою Кабінету Міністрів України   від 07.02.2018 № 107 (в редакції постанови Кабінету Міністрів України   від 20.05.2020 № 395).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Бюджетні кошти спрямовуються з метою державної підтримки розвитку тваринництва та переробки сільськогосподарської продукції.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090083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Отримувачами бюджетних коштів є суб’єкти господарювання </a:t>
            </a:r>
            <a:endParaRPr lang="ru-RU" dirty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 rot="1519902">
            <a:off x="3293121" y="2425523"/>
            <a:ext cx="247521" cy="508907"/>
          </a:xfrm>
          <a:prstGeom prst="downArrow">
            <a:avLst>
              <a:gd name="adj1" fmla="val 50000"/>
              <a:gd name="adj2" fmla="val 35022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 rot="20083816">
            <a:off x="6178790" y="2416800"/>
            <a:ext cx="252867" cy="536065"/>
          </a:xfrm>
          <a:prstGeom prst="downArrow">
            <a:avLst>
              <a:gd name="adj1" fmla="val 50000"/>
              <a:gd name="adj2" fmla="val 39978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930884" y="2962916"/>
            <a:ext cx="2880320" cy="1098226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5465546" y="2986876"/>
            <a:ext cx="2016125" cy="71913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30884" y="3034868"/>
            <a:ext cx="30780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юридичні особи незалежно від організаційно-правової форми та форми власності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95330" y="3137037"/>
            <a:ext cx="1610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фізичні особи 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595330" y="3706014"/>
            <a:ext cx="0" cy="224326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595330" y="4293096"/>
            <a:ext cx="288031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595330" y="5949280"/>
            <a:ext cx="288031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AutoShape 5"/>
          <p:cNvSpPr>
            <a:spLocks noChangeArrowheads="1"/>
          </p:cNvSpPr>
          <p:nvPr/>
        </p:nvSpPr>
        <p:spPr bwMode="auto">
          <a:xfrm>
            <a:off x="5883361" y="3856175"/>
            <a:ext cx="3153135" cy="137302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883361" y="3958198"/>
            <a:ext cx="35385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підприємці, зокрема сімейні фермерські господарства, що провадять діяльність у галузі тваринництва та бджільництва</a:t>
            </a:r>
            <a:endParaRPr lang="ru-RU" dirty="0"/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5883361" y="5564098"/>
            <a:ext cx="2361047" cy="791617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883361" y="5650277"/>
            <a:ext cx="26478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фізичні особи, у яких наявні бджолосім’ї</a:t>
            </a: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437112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Дотація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бджолосім’ї надається на безповоротній основі фізичним особам та суб’єктам господарювання, які є власниками бджолосімей, за наявні в поточному році від </a:t>
            </a:r>
            <a:r>
              <a:rPr lang="uk-UA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uk-UA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бджолосімей у розмірі </a:t>
            </a:r>
            <a:r>
              <a:rPr lang="uk-UA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 гривень</a:t>
            </a: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бджолосім’ю. У разі наявності більше ніж </a:t>
            </a:r>
            <a:r>
              <a:rPr lang="uk-UA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бджолосімей максимальний розмір дотації ставить </a:t>
            </a:r>
            <a:r>
              <a:rPr lang="uk-UA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60 000 гривень</a:t>
            </a: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одному отримувачу.</a:t>
            </a:r>
            <a:endParaRPr lang="ru-RU" sz="2000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Аграрный комитет призвал поддержать пчеловод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0"/>
            <a:ext cx="4355976" cy="290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Пчеловодство как бизнес ;) — заявка поиска инвестиций на «startup.ua»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30" y="1927473"/>
            <a:ext cx="4022894" cy="2509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663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отримання дотації за бджолосім’ї фізичні особи та суб’єкти господарювання, які є власниками бджолосімей, подають за місцезнаходженням пасіки до відповідної сільської, селищної, міської ради або до об’єднаної територіальної громади (далі — органи місцевого самоврядування) </a:t>
            </a:r>
            <a:r>
              <a:rPr lang="uk-UA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01 жовтня поточного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року такі документи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262085"/>
            <a:ext cx="756084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копію ветеринарно-санітарного паспорта пасіки;</a:t>
            </a:r>
            <a:endParaRPr lang="ru-RU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копію рішення про державну реєстрацію потужності;</a:t>
            </a:r>
            <a:endParaRPr lang="ru-RU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копію довідки про відкриття поточного рахунка, виданої банком (суб’єкти господарювання);</a:t>
            </a:r>
            <a:endParaRPr lang="ru-RU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копію довідки або договору про відкриття рахунка в банку (фізичні особи);</a:t>
            </a:r>
            <a:endParaRPr lang="ru-RU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копію паспорта громадянина України (фізичні особи);</a:t>
            </a:r>
            <a:endParaRPr lang="ru-RU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довідку, чинну на дату подання заявки, про відсутність заборгованості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платежів, контроль за справлянням яких покладено на контролюючі органи, у паперовій або електронній формі (суб’єкти господарювання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извлечение 5"/>
          <p:cNvSpPr/>
          <p:nvPr/>
        </p:nvSpPr>
        <p:spPr>
          <a:xfrm rot="5400000">
            <a:off x="613745" y="1298032"/>
            <a:ext cx="216026" cy="301498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Блок-схема: извлечение 6"/>
          <p:cNvSpPr/>
          <p:nvPr/>
        </p:nvSpPr>
        <p:spPr>
          <a:xfrm rot="5400000">
            <a:off x="621931" y="1666256"/>
            <a:ext cx="213120" cy="288032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Блок-схема: извлечение 7"/>
          <p:cNvSpPr/>
          <p:nvPr/>
        </p:nvSpPr>
        <p:spPr>
          <a:xfrm rot="5400000">
            <a:off x="621931" y="2035077"/>
            <a:ext cx="213120" cy="288032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Блок-схема: извлечение 8"/>
          <p:cNvSpPr/>
          <p:nvPr/>
        </p:nvSpPr>
        <p:spPr>
          <a:xfrm rot="5400000">
            <a:off x="621931" y="2671464"/>
            <a:ext cx="213120" cy="288032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Блок-схема: извлечение 9"/>
          <p:cNvSpPr/>
          <p:nvPr/>
        </p:nvSpPr>
        <p:spPr>
          <a:xfrm rot="5400000">
            <a:off x="608465" y="3031504"/>
            <a:ext cx="213120" cy="288032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Блок-схема: извлечение 10"/>
          <p:cNvSpPr/>
          <p:nvPr/>
        </p:nvSpPr>
        <p:spPr>
          <a:xfrm rot="5400000">
            <a:off x="608465" y="3464145"/>
            <a:ext cx="213120" cy="288032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рямоугольник 11"/>
          <p:cNvSpPr/>
          <p:nvPr/>
        </p:nvSpPr>
        <p:spPr>
          <a:xfrm>
            <a:off x="3455368" y="4196135"/>
            <a:ext cx="5688632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копію звіту про виробництво продукції тваринництва та кількість сільськогосподарських тварин (</a:t>
            </a:r>
            <a:r>
              <a:rPr lang="uk-UA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24-сг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на останню звітну дату на момент подання документів (суб’єкти господарювання, які є юридичними особами);</a:t>
            </a:r>
            <a:endParaRPr lang="ru-RU" sz="1600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довідку, видану органом місцевого самоврядування, про реєстрацію пасіки із зазначенням кількості наявних бджолосімей на останню звітну дату на момент подання документів (фізичні особи та фізичні особи — підприємці, зокрема сімейні фермерські господарства).</a:t>
            </a:r>
            <a:endParaRPr lang="ru-RU" sz="1600" dirty="0">
              <a:latin typeface="Antiqua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извлечение 12"/>
          <p:cNvSpPr/>
          <p:nvPr/>
        </p:nvSpPr>
        <p:spPr>
          <a:xfrm rot="5400000">
            <a:off x="3204792" y="4471664"/>
            <a:ext cx="213120" cy="288032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Блок-схема: извлечение 13"/>
          <p:cNvSpPr/>
          <p:nvPr/>
        </p:nvSpPr>
        <p:spPr>
          <a:xfrm rot="5400000">
            <a:off x="3204792" y="5839816"/>
            <a:ext cx="213120" cy="288032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6452460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116632"/>
            <a:ext cx="4104456" cy="4345154"/>
          </a:xfrm>
          <a:prstGeom prst="roundRect">
            <a:avLst>
              <a:gd name="adj" fmla="val 1639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 місцевого самоврядування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10 жовтня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 відомість фізичних осіб та суб’єктів господарювання, які є власниками бджолосімей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право на отримання дотації за бджолосім’ї (далі —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на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дотації за бджолосім’ї), за формою, встановленою Мінекономіки, та подають її Департаменту агропромислового розвитку                      та економічної політики Житомирської обласної державної адміністрації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692696"/>
            <a:ext cx="3888432" cy="2880320"/>
          </a:xfrm>
          <a:prstGeom prst="roundRect">
            <a:avLst>
              <a:gd name="adj" fmla="val 1639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бджолосім’ї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бджолосімей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Державному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ринку</a:t>
            </a:r>
            <a:r>
              <a:rPr lang="ru-RU" dirty="0"/>
              <a:t>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16016" y="3977680"/>
            <a:ext cx="3888432" cy="2331640"/>
          </a:xfrm>
          <a:prstGeom prst="roundRect">
            <a:avLst>
              <a:gd name="adj" fmla="val 1639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заявок, повідомлень, що подаються для отримання державної підтримки, та реєстри, що формуються відповідно до цього Порядку будуть надіслані після їх затвердження Мінекономіки.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83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/>
        </p:nvSpPr>
        <p:spPr bwMode="auto">
          <a:xfrm>
            <a:off x="6156176" y="450783"/>
            <a:ext cx="2448272" cy="1368152"/>
          </a:xfrm>
          <a:prstGeom prst="cloudCallout">
            <a:avLst>
              <a:gd name="adj1" fmla="val -68418"/>
              <a:gd name="adj2" fmla="val 1394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(0412) 47-46-28</a:t>
            </a:r>
            <a:endParaRPr lang="ru-RU" sz="2400" b="1" dirty="0">
              <a:latin typeface="Century Schoolbook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980728"/>
            <a:ext cx="48990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отримати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телефоном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85236" y="1886877"/>
            <a:ext cx="40469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або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написати на електронну адресу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491880" y="2719035"/>
            <a:ext cx="3312368" cy="1358037"/>
          </a:xfrm>
          <a:prstGeom prst="cloudCallout">
            <a:avLst>
              <a:gd name="adj1" fmla="val -43519"/>
              <a:gd name="adj2" fmla="val -59354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www.economy-zt.</a:t>
            </a:r>
            <a:r>
              <a:rPr lang="en-US" sz="24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gov</a:t>
            </a: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ua</a:t>
            </a:r>
            <a:endParaRPr lang="ru-RU" sz="24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2787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</TotalTime>
  <Words>385</Words>
  <Application>Microsoft Office PowerPoint</Application>
  <PresentationFormat>Екран (4:3)</PresentationFormat>
  <Paragraphs>27</Paragraphs>
  <Slides>6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2" baseType="lpstr">
      <vt:lpstr>Antiqua</vt:lpstr>
      <vt:lpstr>Arial</vt:lpstr>
      <vt:lpstr>Calibri</vt:lpstr>
      <vt:lpstr>Century Schoolbook</vt:lpstr>
      <vt:lpstr>Times New Roman</vt:lpstr>
      <vt:lpstr>Тема Office</vt:lpstr>
      <vt:lpstr>Департамент агропромислового розвитку     та економічної політики Житомирської обласної державної адміністрації інформує: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 Here</dc:title>
  <dc:creator>1</dc:creator>
  <cp:lastModifiedBy>Костюченко Людмила</cp:lastModifiedBy>
  <cp:revision>26</cp:revision>
  <cp:lastPrinted>2020-06-03T11:49:56Z</cp:lastPrinted>
  <dcterms:created xsi:type="dcterms:W3CDTF">2013-08-14T16:24:56Z</dcterms:created>
  <dcterms:modified xsi:type="dcterms:W3CDTF">2020-06-03T11:53:53Z</dcterms:modified>
</cp:coreProperties>
</file>