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64" r:id="rId17"/>
  </p:sldIdLst>
  <p:sldSz cx="12188825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8C03CAE1-6A46-402E-8DB3-BB1E46F784F9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470" autoAdjust="0"/>
  </p:normalViewPr>
  <p:slideViewPr>
    <p:cSldViewPr showGuides="1">
      <p:cViewPr varScale="1">
        <p:scale>
          <a:sx n="86" d="100"/>
          <a:sy n="86" d="100"/>
        </p:scale>
        <p:origin x="562" y="7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24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91CB69-9E30-4B83-A13F-3E57EA12C3F5}" type="datetime1">
              <a:rPr lang="uk-UA" smtClean="0"/>
              <a:t>20.11.2018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A022C-D877-4650-AC6D-C10D0760E2C4}" type="datetime1">
              <a:rPr lang="uk-UA" smtClean="0"/>
              <a:pPr/>
              <a:t>20.11.2018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/>
              <a:t>Зразки тексту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BB98AFB-CB0D-4DFE-87B9-B4B0D0DE73CD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733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272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005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630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277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513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noProof="0"/>
              <a:t>Клацніть, щоб редагувати стиль зразка підзаголовка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 rtlCol="0"/>
          <a:lstStyle>
            <a:lvl1pPr>
              <a:defRPr/>
            </a:lvl1pPr>
          </a:lstStyle>
          <a:p>
            <a:fld id="{99B0EA1D-504E-48B1-890C-BEBFE0F954F4}" type="datetime1">
              <a:rPr lang="uk-UA" smtClean="0"/>
              <a:pPr/>
              <a:t>20.11.2018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 rtlCol="0"/>
          <a:lstStyle/>
          <a:p>
            <a:pPr rtl="0"/>
            <a:fld id="{AAEAE4A8-A6E5-453E-B946-FB774B73F48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/>
              <a:t>Відредагуйте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5E7E87-3907-4F71-850F-0DA054880571}" type="datetime1">
              <a:rPr lang="uk-UA" smtClean="0"/>
              <a:pPr/>
              <a:t>20.11.2018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uk-UA" noProof="0"/>
              <a:t>Відредагуйте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AAC7FE-8D5C-462C-A668-E259A5C95342}" type="datetime1">
              <a:rPr lang="uk-UA" smtClean="0"/>
              <a:pPr/>
              <a:t>20.11.2018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noProof="0"/>
              <a:t>Відредагуйте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7BF6ED-1564-43B5-B0D9-7E02DA4C117F}" type="datetime1">
              <a:rPr lang="uk-UA" smtClean="0"/>
              <a:pPr/>
              <a:t>20.11.2018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FD7A63-9A8F-474D-91DD-2B6D823A051D}" type="datetime1">
              <a:rPr lang="uk-UA" smtClean="0"/>
              <a:pPr/>
              <a:t>20.11.2018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6E513C-968D-4A5E-8C63-6C79A07AEC27}" type="datetime1">
              <a:rPr lang="uk-UA" smtClean="0"/>
              <a:pPr/>
              <a:t>20.11.2018</a:t>
            </a:fld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9561D4-7543-41C6-BCBC-828CE6A02124}" type="datetime1">
              <a:rPr lang="uk-UA" smtClean="0"/>
              <a:pPr/>
              <a:t>20.11.2018</a:t>
            </a:fld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3B1E29-6CA8-4BD8-934C-95572F764968}" type="datetime1">
              <a:rPr lang="uk-UA" smtClean="0"/>
              <a:pPr/>
              <a:t>20.11.2018</a:t>
            </a:fld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C6D69F-6D9B-43C2-9713-FEC4BECDB7CF}" type="datetime1">
              <a:rPr lang="uk-UA" smtClean="0"/>
              <a:pPr/>
              <a:t>20.11.2018</a:t>
            </a:fld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8E1692-6E7F-4D68-B565-A2C22F28CA31}" type="datetime1">
              <a:rPr lang="uk-UA" smtClean="0"/>
              <a:pPr/>
              <a:t>20.11.2018</a:t>
            </a:fld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Відредагуйте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/>
              <a:t>Зразки тексту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dirty="0"/>
              <a:t>Додайте нижній колонтитул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C0B33CD-E20B-46DA-9320-374E3EF483E3}" type="datetime1">
              <a:rPr lang="uk-UA" smtClean="0"/>
              <a:pPr/>
              <a:t>20.11.2018</a:t>
            </a:fld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AEAE4A8-A6E5-453E-B946-FB774B73F48C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bizclub/posts/612476685754918/" TargetMode="External"/><Relationship Id="rId2" Type="http://schemas.openxmlformats.org/officeDocument/2006/relationships/hyperlink" Target="https://ua.usembassy.gov/uk/education-culture-uk/u-s-ambassadors-fund-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3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facebook.com/usdos.ukrain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2084" y="764704"/>
            <a:ext cx="7549478" cy="2514601"/>
          </a:xfrm>
        </p:spPr>
        <p:txBody>
          <a:bodyPr rtlCol="0"/>
          <a:lstStyle/>
          <a:p>
            <a:pPr rtl="0"/>
            <a:r>
              <a:rPr lang="uk-UA" dirty="0"/>
              <a:t>Досвід Житомирщини в процесі підготовки і реалізації проектів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6973416" cy="1397000"/>
          </a:xfrm>
        </p:spPr>
        <p:txBody>
          <a:bodyPr rtlCol="0"/>
          <a:lstStyle/>
          <a:p>
            <a:pPr rtl="0"/>
            <a:r>
              <a:rPr lang="uk-UA" dirty="0"/>
              <a:t>При фінансовій підтримці уряду США</a:t>
            </a:r>
          </a:p>
          <a:p>
            <a:pPr rtl="0"/>
            <a:endParaRPr lang="uk-UA" dirty="0"/>
          </a:p>
        </p:txBody>
      </p:sp>
      <p:pic>
        <p:nvPicPr>
          <p:cNvPr id="1026" name="Picture 2" descr="ÐÐ°ÑÑÐ¸Ð½ÐºÐ¸ Ð¿Ð¾ Ð·Ð°Ð¿ÑÐ¾ÑÑ Ð£ÐºÑÐ°Ð¸Ð½Ð° Ð¡Ð¨Ð">
            <a:extLst>
              <a:ext uri="{FF2B5EF4-FFF2-40B4-BE49-F238E27FC236}">
                <a16:creationId xmlns:a16="http://schemas.microsoft.com/office/drawing/2014/main" id="{807D8004-6867-4503-A3E5-CC2E1243D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332656"/>
            <a:ext cx="1274930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E1FFC-9C6B-46E3-A611-40BC5DC4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980" y="523900"/>
            <a:ext cx="8686801" cy="1066800"/>
          </a:xfrm>
        </p:spPr>
        <p:txBody>
          <a:bodyPr/>
          <a:lstStyle/>
          <a:p>
            <a:r>
              <a:rPr lang="uk-UA" i="1" dirty="0"/>
              <a:t>Об’єкти: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0EF12B5-AB8F-443F-BB27-82BA1F92B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 Програма спрямована на збереження значущих культурних та</a:t>
            </a:r>
            <a:br>
              <a:rPr lang="uk-UA" dirty="0"/>
            </a:br>
            <a:r>
              <a:rPr lang="uk-UA" dirty="0"/>
              <a:t>історичних об’єктів міжнародного чи національного значення, які відкриті для</a:t>
            </a:r>
            <a:br>
              <a:rPr lang="uk-UA" dirty="0"/>
            </a:br>
            <a:r>
              <a:rPr lang="uk-UA" dirty="0"/>
              <a:t>широкої громадськості та охороняються законом. До таких можуть належати</a:t>
            </a:r>
            <a:br>
              <a:rPr lang="uk-UA" dirty="0"/>
            </a:br>
            <a:r>
              <a:rPr lang="uk-UA" dirty="0"/>
              <a:t>значимі археологічні об’єкти, історичні будівлі та пам’ятники, великі музейні</a:t>
            </a:r>
            <a:br>
              <a:rPr lang="uk-UA" dirty="0"/>
            </a:br>
            <a:r>
              <a:rPr lang="uk-UA" dirty="0"/>
              <a:t>колекції, що мають виняткову цінність у відображенні чи інтерпретації спадщини</a:t>
            </a:r>
            <a:br>
              <a:rPr lang="uk-UA" dirty="0"/>
            </a:br>
            <a:r>
              <a:rPr lang="uk-UA" dirty="0"/>
              <a:t>країни чи регіону.</a:t>
            </a:r>
          </a:p>
        </p:txBody>
      </p:sp>
      <p:pic>
        <p:nvPicPr>
          <p:cNvPr id="4" name="Picture 2" descr="ÐÐ°ÑÑÐ¸Ð½ÐºÐ¸ Ð¿Ð¾ Ð·Ð°Ð¿ÑÐ¾ÑÑ Ð£ÐºÑÐ°Ð¸Ð½Ð° Ð¡Ð¨Ð">
            <a:extLst>
              <a:ext uri="{FF2B5EF4-FFF2-40B4-BE49-F238E27FC236}">
                <a16:creationId xmlns:a16="http://schemas.microsoft.com/office/drawing/2014/main" id="{93D8C88F-FAFF-4703-B43C-B4C837D22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332656"/>
            <a:ext cx="1274930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99529-73C4-420E-8D3A-DC6AB799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88" y="548680"/>
            <a:ext cx="8686801" cy="1066800"/>
          </a:xfrm>
        </p:spPr>
        <p:txBody>
          <a:bodyPr/>
          <a:lstStyle/>
          <a:p>
            <a:r>
              <a:rPr lang="ru-RU" i="1" dirty="0" err="1"/>
              <a:t>Відповідні</a:t>
            </a:r>
            <a:r>
              <a:rPr lang="ru-RU" i="1" dirty="0"/>
              <a:t> </a:t>
            </a:r>
            <a:r>
              <a:rPr lang="ru-RU" i="1" dirty="0" err="1"/>
              <a:t>проектні</a:t>
            </a:r>
            <a:r>
              <a:rPr lang="ru-RU" i="1" dirty="0"/>
              <a:t> заходи </a:t>
            </a:r>
            <a:r>
              <a:rPr lang="ru-RU" i="1" dirty="0" err="1"/>
              <a:t>можуть</a:t>
            </a:r>
            <a:r>
              <a:rPr lang="ru-RU" i="1" dirty="0"/>
              <a:t> </a:t>
            </a:r>
            <a:r>
              <a:rPr lang="ru-RU" i="1" dirty="0" err="1"/>
              <a:t>включати</a:t>
            </a:r>
            <a:r>
              <a:rPr lang="ru-RU" i="1" dirty="0"/>
              <a:t>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C80ACA-C83C-4912-9484-44F428599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Превентивна консервація (стосовно умов, що сприяють пошкодженню або</a:t>
            </a:r>
            <a:br>
              <a:rPr lang="uk-UA" dirty="0"/>
            </a:br>
            <a:r>
              <a:rPr lang="uk-UA" dirty="0"/>
              <a:t>загрожують пам’ятці);</a:t>
            </a:r>
          </a:p>
          <a:p>
            <a:r>
              <a:rPr lang="uk-UA" dirty="0"/>
              <a:t>Стабілізація (зменшення порушень фізичного стану [осідання, руйнування тощо]</a:t>
            </a:r>
            <a:br>
              <a:rPr lang="uk-UA" dirty="0"/>
            </a:br>
            <a:r>
              <a:rPr lang="uk-UA" dirty="0"/>
              <a:t>пам’ятки);</a:t>
            </a:r>
          </a:p>
          <a:p>
            <a:r>
              <a:rPr lang="uk-UA" dirty="0"/>
              <a:t>Збереження (стосовно пошкодження чи погіршення стану колекції чи пам’яток)</a:t>
            </a:r>
          </a:p>
          <a:p>
            <a:r>
              <a:rPr lang="uk-UA" dirty="0"/>
              <a:t>Консолідація (об’єднання розрізнених елементів пам’ятки);</a:t>
            </a:r>
          </a:p>
          <a:p>
            <a:r>
              <a:rPr lang="uk-UA" dirty="0" err="1"/>
              <a:t>Анастілоз</a:t>
            </a:r>
            <a:r>
              <a:rPr lang="uk-UA" dirty="0"/>
              <a:t> (</a:t>
            </a:r>
            <a:r>
              <a:rPr lang="en-US" dirty="0"/>
              <a:t>anastylosis) (</a:t>
            </a:r>
            <a:r>
              <a:rPr lang="uk-UA" dirty="0"/>
              <a:t>повторне збирання пам’ятки з її оригінальних частин);</a:t>
            </a:r>
          </a:p>
          <a:p>
            <a:r>
              <a:rPr lang="uk-UA" dirty="0"/>
              <a:t>Відновлення (заміна відсутніх елементів для відтворення первісного вигляду</a:t>
            </a:r>
            <a:br>
              <a:rPr lang="uk-UA" dirty="0"/>
            </a:br>
            <a:r>
              <a:rPr lang="uk-UA" dirty="0"/>
              <a:t>пам’ятки, як правило стосується тільки образотворчого, декоративно-прикладного</a:t>
            </a:r>
            <a:br>
              <a:rPr lang="uk-UA" dirty="0"/>
            </a:br>
            <a:r>
              <a:rPr lang="uk-UA" dirty="0"/>
              <a:t>мистецтва та історичних будівель).</a:t>
            </a:r>
          </a:p>
          <a:p>
            <a:r>
              <a:rPr lang="uk-UA" b="1" i="1" dirty="0"/>
              <a:t>Конкурс «Великий проект» проходить у два тури:</a:t>
            </a:r>
            <a:r>
              <a:rPr lang="uk-UA" dirty="0"/>
              <a:t> Заявка на конкурс</a:t>
            </a:r>
            <a:br>
              <a:rPr lang="uk-UA" dirty="0"/>
            </a:br>
            <a:r>
              <a:rPr lang="uk-UA" dirty="0"/>
              <a:t>(Тур 1) та Повна проектна пропозиція (Тур 2). Ті, хто отримає позитивний рейтинг,</a:t>
            </a:r>
            <a:br>
              <a:rPr lang="uk-UA" dirty="0"/>
            </a:br>
            <a:r>
              <a:rPr lang="uk-UA" dirty="0"/>
              <a:t>будуть запрошені для участі у Турі 2 у січні-лютому 2019 року.</a:t>
            </a:r>
          </a:p>
          <a:p>
            <a:endParaRPr lang="uk-UA" dirty="0"/>
          </a:p>
        </p:txBody>
      </p:sp>
      <p:pic>
        <p:nvPicPr>
          <p:cNvPr id="4" name="Picture 2" descr="ÐÐ°ÑÑÐ¸Ð½ÐºÐ¸ Ð¿Ð¾ Ð·Ð°Ð¿ÑÐ¾ÑÑ Ð£ÐºÑÐ°Ð¸Ð½Ð° Ð¡Ð¨Ð">
            <a:extLst>
              <a:ext uri="{FF2B5EF4-FFF2-40B4-BE49-F238E27FC236}">
                <a16:creationId xmlns:a16="http://schemas.microsoft.com/office/drawing/2014/main" id="{F8047173-A4DE-4397-8EA0-5DAD96659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332656"/>
            <a:ext cx="1274930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56AAF-3489-49BE-9E7D-388D9D239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196" y="404664"/>
            <a:ext cx="8686801" cy="1066800"/>
          </a:xfrm>
        </p:spPr>
        <p:txBody>
          <a:bodyPr/>
          <a:lstStyle/>
          <a:p>
            <a:r>
              <a:rPr lang="ru-RU" i="1" dirty="0" err="1"/>
              <a:t>Джерело</a:t>
            </a:r>
            <a:r>
              <a:rPr lang="ru-RU" i="1" dirty="0"/>
              <a:t> –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375D0C-CFFF-4551-8E7C-4966FEE34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 </a:t>
            </a:r>
            <a:r>
              <a:rPr lang="ru-RU" b="1" i="1" dirty="0">
                <a:hlinkClick r:id="rId2"/>
              </a:rPr>
              <a:t>https://ua.usembassy.gov/uk/education-culture-uk/u-s-ambassadors-fund-uk/</a:t>
            </a:r>
            <a:endParaRPr lang="ru-RU" dirty="0"/>
          </a:p>
          <a:p>
            <a:br>
              <a:rPr lang="ru-RU" dirty="0">
                <a:hlinkClick r:id="rId3"/>
              </a:rPr>
            </a:br>
            <a:endParaRPr lang="uk-UA" dirty="0"/>
          </a:p>
        </p:txBody>
      </p:sp>
      <p:pic>
        <p:nvPicPr>
          <p:cNvPr id="4" name="Picture 2" descr="ÐÐ°ÑÑÐ¸Ð½ÐºÐ¸ Ð¿Ð¾ Ð·Ð°Ð¿ÑÐ¾ÑÑ Ð£ÐºÑÐ°Ð¸Ð½Ð° Ð¡Ð¨Ð">
            <a:extLst>
              <a:ext uri="{FF2B5EF4-FFF2-40B4-BE49-F238E27FC236}">
                <a16:creationId xmlns:a16="http://schemas.microsoft.com/office/drawing/2014/main" id="{10631EB0-A265-4AE2-B9A8-16A34D12E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332656"/>
            <a:ext cx="1274930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D43C-5CD1-447B-9E02-081D03A7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108" y="2387097"/>
            <a:ext cx="8686801" cy="1066800"/>
          </a:xfrm>
        </p:spPr>
        <p:txBody>
          <a:bodyPr/>
          <a:lstStyle/>
          <a:p>
            <a:r>
              <a:rPr lang="uk-UA" dirty="0"/>
              <a:t>ДЯКУЮ ЗА УВАГУ!!!</a:t>
            </a:r>
          </a:p>
        </p:txBody>
      </p:sp>
      <p:pic>
        <p:nvPicPr>
          <p:cNvPr id="4" name="Picture 2" descr="ÐÐ°ÑÑÐ¸Ð½ÐºÐ¸ Ð¿Ð¾ Ð·Ð°Ð¿ÑÐ¾ÑÑ Ð£ÐºÑÐ°Ð¸Ð½Ð° Ð¡Ð¨Ð">
            <a:extLst>
              <a:ext uri="{FF2B5EF4-FFF2-40B4-BE49-F238E27FC236}">
                <a16:creationId xmlns:a16="http://schemas.microsoft.com/office/drawing/2014/main" id="{6F38E4FC-8ECA-4F52-83F8-B6BB7A11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332656"/>
            <a:ext cx="1274930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0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940" y="872459"/>
            <a:ext cx="9061649" cy="1066800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dirty="0"/>
              <a:t>Вже 2 роки на базі департаменту АПР та економічної політики ЖОДА проходить навчання волонтерів Корпусу Миру в рамках проекту «Розвиток громад»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4458" y="2276872"/>
            <a:ext cx="8686801" cy="4191000"/>
          </a:xfrm>
        </p:spPr>
        <p:txBody>
          <a:bodyPr rtlCol="0"/>
          <a:lstStyle/>
          <a:p>
            <a:pPr rtl="0"/>
            <a:r>
              <a:rPr lang="uk-UA" dirty="0"/>
              <a:t>2 кластери пройшли стажування 3 місяці на базі департаменту.</a:t>
            </a:r>
          </a:p>
          <a:p>
            <a:pPr rtl="0"/>
            <a:r>
              <a:rPr lang="uk-UA" dirty="0"/>
              <a:t>Вони провели 18 занять з англійської мови для представників структурних підрозділів ЖОДА</a:t>
            </a:r>
          </a:p>
          <a:p>
            <a:pPr rtl="0"/>
            <a:r>
              <a:rPr lang="uk-UA" dirty="0"/>
              <a:t>Вони провели 4 тренінг - семінари </a:t>
            </a:r>
          </a:p>
          <a:p>
            <a:pPr rtl="0"/>
            <a:r>
              <a:rPr lang="uk-UA" dirty="0"/>
              <a:t>Ознайомилися з роботою місцевих підприємств та відвідали місцеві музеї</a:t>
            </a:r>
          </a:p>
          <a:p>
            <a:pPr rtl="0"/>
            <a:endParaRPr lang="uk-UA" dirty="0"/>
          </a:p>
        </p:txBody>
      </p:sp>
      <p:pic>
        <p:nvPicPr>
          <p:cNvPr id="4" name="Picture 2" descr="ÐÐ°ÑÑÐ¸Ð½ÐºÐ¸ Ð¿Ð¾ Ð·Ð°Ð¿ÑÐ¾ÑÑ Ð£ÐºÑÐ°Ð¸Ð½Ð° Ð¡Ð¨Ð">
            <a:extLst>
              <a:ext uri="{FF2B5EF4-FFF2-40B4-BE49-F238E27FC236}">
                <a16:creationId xmlns:a16="http://schemas.microsoft.com/office/drawing/2014/main" id="{0A85FE6C-515E-4CD2-9D82-2A3FEDF4E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332656"/>
            <a:ext cx="1274930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020" y="523900"/>
            <a:ext cx="8686801" cy="1066800"/>
          </a:xfrm>
        </p:spPr>
        <p:txBody>
          <a:bodyPr rtlCol="0"/>
          <a:lstStyle/>
          <a:p>
            <a:pPr rtl="0"/>
            <a:r>
              <a:rPr lang="uk-UA" dirty="0"/>
              <a:t>Культурний обмін</a:t>
            </a:r>
          </a:p>
        </p:txBody>
      </p:sp>
      <p:pic>
        <p:nvPicPr>
          <p:cNvPr id="4" name="Picture 2" descr="ÐÐ°ÑÑÐ¸Ð½ÐºÐ¸ Ð¿Ð¾ Ð·Ð°Ð¿ÑÐ¾ÑÑ Ð£ÐºÑÐ°Ð¸Ð½Ð° Ð¡Ð¨Ð">
            <a:extLst>
              <a:ext uri="{FF2B5EF4-FFF2-40B4-BE49-F238E27FC236}">
                <a16:creationId xmlns:a16="http://schemas.microsoft.com/office/drawing/2014/main" id="{C979585B-3B1A-471D-B1F8-579D6871F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332656"/>
            <a:ext cx="1274930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Ð° Ð´Ð°Ð½Ð½Ð¾Ð¼ Ð¸Ð·Ð¾Ð±ÑÐ°Ð¶ÐµÐ½Ð¸Ð¸ Ð¼Ð¾Ð¶ÐµÑ Ð½Ð°ÑÐ¾Ð´Ð¸ÑÑÑÑ: 4 ÑÐµÐ»Ð¾Ð²ÐµÐºÐ°, Ð² ÑÐ¾Ð¼ ÑÐ¸ÑÐ»Ðµ ÐÐ½Ð´ÑÐµÐ¹ ÐÐ°ÑÐµÐ½ÐºÐ¾ Ð¸ Anna Chubarieva, Ð»ÑÐ´Ð¸ ÑÐ»ÑÐ±Ð°ÑÑÑÑ, Ð»ÑÐ´Ð¸ ÑÑÐ¾ÑÑ Ð¸ Ð½Ð° ÑÐ»Ð¸ÑÐµ">
            <a:extLst>
              <a:ext uri="{FF2B5EF4-FFF2-40B4-BE49-F238E27FC236}">
                <a16:creationId xmlns:a16="http://schemas.microsoft.com/office/drawing/2014/main" id="{2AEA3AA8-3049-48CD-8433-6248BAFB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7" y="1916832"/>
            <a:ext cx="1386004" cy="184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frt3-2.xx.fbcdn.net/v/t1.0-9/23519137_1968238546758506_5592060787374220236_n.jpg?_nc_cat=100&amp;_nc_ht=scontent-frt3-2.xx&amp;oh=67f6b393057268c515aeabec65da9a1c&amp;oe=5C7B7A81">
            <a:extLst>
              <a:ext uri="{FF2B5EF4-FFF2-40B4-BE49-F238E27FC236}">
                <a16:creationId xmlns:a16="http://schemas.microsoft.com/office/drawing/2014/main" id="{5B700958-8703-4271-93E4-4EE4EED8A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76" y="1916832"/>
            <a:ext cx="550861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Ð° Ð´Ð°Ð½Ð½Ð¾Ð¼ Ð¸Ð·Ð¾Ð±ÑÐ°Ð¶ÐµÐ½Ð¸Ð¸ Ð¼Ð¾Ð¶ÐµÑ Ð½Ð°ÑÐ¾Ð´Ð¸ÑÑÑÑ: 3 ÑÐµÐ»Ð¾Ð²ÐµÐºÐ°, Ð»ÑÐ´Ð¸ ÑÐ»ÑÐ±Ð°ÑÑÑÑ, Ð»ÑÐ´Ð¸ ÑÑÐ¾ÑÑ Ð¸ Ð¾Ð±ÑÐ²Ñ">
            <a:extLst>
              <a:ext uri="{FF2B5EF4-FFF2-40B4-BE49-F238E27FC236}">
                <a16:creationId xmlns:a16="http://schemas.microsoft.com/office/drawing/2014/main" id="{B3A219E2-C365-44EE-BC52-106318500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16" y="188640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Ð° Ð´Ð°Ð½Ð½Ð¾Ð¼ Ð¸Ð·Ð¾Ð±ÑÐ°Ð¶ÐµÐ½Ð¸Ð¸ Ð¼Ð¾Ð¶ÐµÑ Ð½Ð°ÑÐ¾Ð´Ð¸ÑÑÑÑ: 4 ÑÐµÐ»Ð¾Ð²ÐµÐºÐ°, Ð»ÑÐ´Ð¸ ÑÑÐ¾ÑÑ">
            <a:extLst>
              <a:ext uri="{FF2B5EF4-FFF2-40B4-BE49-F238E27FC236}">
                <a16:creationId xmlns:a16="http://schemas.microsoft.com/office/drawing/2014/main" id="{E0D20800-345F-4F3B-ABFC-712CA877E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9" y="3973008"/>
            <a:ext cx="2197401" cy="16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Ð° Ð´Ð°Ð½Ð½Ð¾Ð¼ Ð¸Ð·Ð¾Ð±ÑÐ°Ð¶ÐµÐ½Ð¸Ð¸ Ð¼Ð¾Ð¶ÐµÑ Ð½Ð°ÑÐ¾Ð´Ð¸ÑÑÑÑ: 2 ÑÐµÐ»Ð¾Ð²ÐµÐºÐ°, Ð»ÑÐ´Ð¸ ÑÐ»ÑÐ±Ð°ÑÑÑÑ, Ð»ÑÐ´Ð¸ ÑÑÐ¾ÑÑ">
            <a:extLst>
              <a:ext uri="{FF2B5EF4-FFF2-40B4-BE49-F238E27FC236}">
                <a16:creationId xmlns:a16="http://schemas.microsoft.com/office/drawing/2014/main" id="{4ECB1D81-ADA0-439D-B1C8-3C8DDAA3A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43" y="1840152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ÐÐ° Ð´Ð°Ð½Ð½Ð¾Ð¼ Ð¸Ð·Ð¾Ð±ÑÐ°Ð¶ÐµÐ½Ð¸Ð¸ Ð¼Ð¾Ð¶ÐµÑ Ð½Ð°ÑÐ¾Ð´Ð¸ÑÑÑÑ: 4 ÑÐµÐ»Ð¾Ð²ÐµÐºÐ°, Ð² ÑÐ¾Ð¼ ÑÐ¸ÑÐ»Ðµ ÐÐ½Ð´ÑÐµÐ¹ ÐÐ°ÑÐµÐ½ÐºÐ¾, Ð»ÑÐ´Ð¸ ÑÐ»ÑÐ±Ð°ÑÑÑÑ, Ð² Ð¿Ð¾Ð¼ÐµÑÐµÐ½Ð¸Ð¸">
            <a:extLst>
              <a:ext uri="{FF2B5EF4-FFF2-40B4-BE49-F238E27FC236}">
                <a16:creationId xmlns:a16="http://schemas.microsoft.com/office/drawing/2014/main" id="{167C1E3D-1A62-4007-9E33-0B792D82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322" y="4201244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059" y="423044"/>
            <a:ext cx="8686801" cy="1066800"/>
          </a:xfrm>
        </p:spPr>
        <p:txBody>
          <a:bodyPr rtlCol="0"/>
          <a:lstStyle/>
          <a:p>
            <a:pPr rtl="0"/>
            <a:r>
              <a:rPr lang="uk-UA" dirty="0"/>
              <a:t>Робоча взаємодія</a:t>
            </a:r>
          </a:p>
        </p:txBody>
      </p:sp>
      <p:pic>
        <p:nvPicPr>
          <p:cNvPr id="4098" name="Picture 2" descr="https://scontent-frt3-2.xx.fbcdn.net/v/t1.0-9/23794797_1972032516379109_2432165195033897446_n.jpg?_nc_cat=100&amp;_nc_ht=scontent-frt3-2.xx&amp;oh=aac2213bb00fa651ace029f7127de8bc&amp;oe=5C8230D1">
            <a:extLst>
              <a:ext uri="{FF2B5EF4-FFF2-40B4-BE49-F238E27FC236}">
                <a16:creationId xmlns:a16="http://schemas.microsoft.com/office/drawing/2014/main" id="{A443A31B-4C76-4468-AC78-8DF6D8B3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956444"/>
            <a:ext cx="50765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Ð° Ð´Ð°Ð½Ð½Ð¾Ð¼ Ð¸Ð·Ð¾Ð±ÑÐ°Ð¶ÐµÐ½Ð¸Ð¸ Ð¼Ð¾Ð¶ÐµÑ Ð½Ð°ÑÐ¾Ð´Ð¸ÑÑÑÑ: 13 ÑÐµÐ»Ð¾Ð²ÐµÐº, Ð»ÑÐ´Ð¸ ÑÐ»ÑÐ±Ð°ÑÑÑÑ, Ð»ÑÐ´Ð¸ ÑÐ¸Ð´ÑÑ, Ð»ÑÐ´Ð¸ ÑÑÐ¾ÑÑ Ð¸ Ð² Ð¿Ð¾Ð¼ÐµÑÐµÐ½Ð¸Ð¸">
            <a:extLst>
              <a:ext uri="{FF2B5EF4-FFF2-40B4-BE49-F238E27FC236}">
                <a16:creationId xmlns:a16="http://schemas.microsoft.com/office/drawing/2014/main" id="{B4C0B1C4-705D-4654-BE64-5B342D758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1" y="1988840"/>
            <a:ext cx="3776935" cy="25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Ð£ÐºÑÐ°Ð¸Ð½Ð° Ð¡Ð¨Ð">
            <a:extLst>
              <a:ext uri="{FF2B5EF4-FFF2-40B4-BE49-F238E27FC236}">
                <a16:creationId xmlns:a16="http://schemas.microsoft.com/office/drawing/2014/main" id="{7FB65261-9B8E-443E-9DA0-F10D4BE9E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332656"/>
            <a:ext cx="1274930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Ð° Ð´Ð°Ð½Ð½Ð¾Ð¼ Ð¸Ð·Ð¾Ð±ÑÐ°Ð¶ÐµÐ½Ð¸Ð¸ Ð¼Ð¾Ð¶ÐµÑ Ð½Ð°ÑÐ¾Ð´Ð¸ÑÑÑÑ: 7 ÑÐµÐ»Ð¾Ð²ÐµÐº, Ð»ÑÐ´Ð¸ ÑÐ»ÑÐ±Ð°ÑÑÑÑ">
            <a:extLst>
              <a:ext uri="{FF2B5EF4-FFF2-40B4-BE49-F238E27FC236}">
                <a16:creationId xmlns:a16="http://schemas.microsoft.com/office/drawing/2014/main" id="{9737A915-27C5-454D-A715-37535FC15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65" y="3068960"/>
            <a:ext cx="3861047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Ð° Ð´Ð°Ð½Ð½Ð¾Ð¼ Ð¸Ð·Ð¾Ð±ÑÐ°Ð¶ÐµÐ½Ð¸Ð¸ Ð¼Ð¾Ð¶ÐµÑ Ð½Ð°ÑÐ¾Ð´Ð¸ÑÑÑÑ: 4 ÑÐµÐ»Ð¾Ð²ÐµÐºÐ°, Ð² ÑÐ¾Ð¼ ÑÐ¸ÑÐ»Ðµ ÐÐ½Ð´ÑÐµÐ¹ ÐÐ°ÑÐµÐ½ÐºÐ¾, Ð»ÑÐ´Ð¸ ÑÐ»ÑÐ±Ð°ÑÑÑÑ, Ð»ÑÐ´Ð¸ ÑÑÐ¾ÑÑ Ð¸ Ð±Ð¾ÑÐ¾Ð´Ð°">
            <a:extLst>
              <a:ext uri="{FF2B5EF4-FFF2-40B4-BE49-F238E27FC236}">
                <a16:creationId xmlns:a16="http://schemas.microsoft.com/office/drawing/2014/main" id="{490758D6-1A42-40CD-A163-CB205782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3933056"/>
            <a:ext cx="2246207" cy="299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Ð° Ð´Ð°Ð½Ð½Ð¾Ð¼ Ð¸Ð·Ð¾Ð±ÑÐ°Ð¶ÐµÐ½Ð¸Ð¸ Ð¼Ð¾Ð¶ÐµÑ Ð½Ð°ÑÐ¾Ð´Ð¸ÑÑÑÑ: 6 ÑÐµÐ»Ð¾Ð²ÐµÐº, Ð»ÑÐ´Ð¸ ÑÐ»ÑÐ±Ð°ÑÑÑÑ, Ð½Ð° ÑÐ»Ð¸ÑÐµ">
            <a:extLst>
              <a:ext uri="{FF2B5EF4-FFF2-40B4-BE49-F238E27FC236}">
                <a16:creationId xmlns:a16="http://schemas.microsoft.com/office/drawing/2014/main" id="{29834F88-C6C7-42D7-A564-F7E962519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087" y="4572635"/>
            <a:ext cx="3051489" cy="20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9996" y="0"/>
            <a:ext cx="8686801" cy="1066800"/>
          </a:xfrm>
        </p:spPr>
        <p:txBody>
          <a:bodyPr rtlCol="0"/>
          <a:lstStyle/>
          <a:p>
            <a:pPr rtl="0"/>
            <a:r>
              <a:rPr lang="uk-UA" dirty="0"/>
              <a:t>Спільні навчання</a:t>
            </a:r>
          </a:p>
        </p:txBody>
      </p:sp>
      <p:pic>
        <p:nvPicPr>
          <p:cNvPr id="5122" name="Picture 2" descr="https://scontent-frt3-2.xx.fbcdn.net/v/t1.0-9/27540102_2005109709738056_4195534896058550749_n.jpg?_nc_cat=101&amp;_nc_ht=scontent-frt3-2.xx&amp;oh=a3db819b9ca0620110af50c9e5a9f068&amp;oe=5C71409D">
            <a:extLst>
              <a:ext uri="{FF2B5EF4-FFF2-40B4-BE49-F238E27FC236}">
                <a16:creationId xmlns:a16="http://schemas.microsoft.com/office/drawing/2014/main" id="{528D2491-7B63-4892-9E05-43FAC811A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16" y="332656"/>
            <a:ext cx="2843808" cy="18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Ð£ÐºÑÐ°Ð¸Ð½Ð° Ð¡Ð¨Ð">
            <a:extLst>
              <a:ext uri="{FF2B5EF4-FFF2-40B4-BE49-F238E27FC236}">
                <a16:creationId xmlns:a16="http://schemas.microsoft.com/office/drawing/2014/main" id="{FB930554-29F1-4D51-AB9F-D89860CAC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332656"/>
            <a:ext cx="1274930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Ð° Ð´Ð°Ð½Ð½Ð¾Ð¼ Ð¸Ð·Ð¾Ð±ÑÐ°Ð¶ÐµÐ½Ð¸Ð¸ Ð¼Ð¾Ð¶ÐµÑ Ð½Ð°ÑÐ¾Ð´Ð¸ÑÑÑÑ: 5 ÑÐµÐ»Ð¾Ð²ÐµÐº, Ð»ÑÐ´Ð¸ ÑÐ»ÑÐ±Ð°ÑÑÑÑ, Ð»ÑÐ´Ð¸ ÑÐ¸Ð´ÑÑ, ÑÑÐ¾Ð» Ð¸ Ð² Ð¿Ð¾Ð¼ÐµÑÐµÐ½Ð¸Ð¸">
            <a:extLst>
              <a:ext uri="{FF2B5EF4-FFF2-40B4-BE49-F238E27FC236}">
                <a16:creationId xmlns:a16="http://schemas.microsoft.com/office/drawing/2014/main" id="{CF3A3CC1-27BA-4871-A19C-3933C9667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14" y="1628800"/>
            <a:ext cx="3271291" cy="21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Ð° Ð´Ð°Ð½Ð½Ð¾Ð¼ Ð¸Ð·Ð¾Ð±ÑÐ°Ð¶ÐµÐ½Ð¸Ð¸ Ð¼Ð¾Ð¶ÐµÑ Ð½Ð°ÑÐ¾Ð´Ð¸ÑÑÑÑ: 8 ÑÐµÐ»Ð¾Ð²ÐµÐº, Ð»ÑÐ´Ð¸ ÑÐ»ÑÐ±Ð°ÑÑÑÑ, Ð»ÑÐ´Ð¸ ÑÑÐ¾ÑÑ, Ð¾Ð±ÑÐ²Ñ, ÐºÐ¾ÑÑÑÐ¼ Ð¸ Ð½Ð° ÑÐ»Ð¸ÑÐµ">
            <a:extLst>
              <a:ext uri="{FF2B5EF4-FFF2-40B4-BE49-F238E27FC236}">
                <a16:creationId xmlns:a16="http://schemas.microsoft.com/office/drawing/2014/main" id="{29F755BA-649A-4BDA-8D8C-248E3D46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460780"/>
            <a:ext cx="352332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Ð° Ð´Ð°Ð½Ð½Ð¾Ð¼ Ð¸Ð·Ð¾Ð±ÑÐ°Ð¶ÐµÐ½Ð¸Ð¸ Ð¼Ð¾Ð¶ÐµÑ Ð½Ð°ÑÐ¾Ð´Ð¸ÑÑÑÑ: 4 ÑÐµÐ»Ð¾Ð²ÐµÐºÐ°, Ð»ÑÐ´Ð¸ ÑÐ»ÑÐ±Ð°ÑÑÑÑ, Ð»ÑÐ´Ð¸ ÑÐ¸Ð´ÑÑ Ð¸ Ð² Ð¿Ð¾Ð¼ÐµÑÐµÐ½Ð¸Ð¸">
            <a:extLst>
              <a:ext uri="{FF2B5EF4-FFF2-40B4-BE49-F238E27FC236}">
                <a16:creationId xmlns:a16="http://schemas.microsoft.com/office/drawing/2014/main" id="{02953090-C2F2-41B7-BA5A-19BDB9939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92" y="2912941"/>
            <a:ext cx="2690155" cy="179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ÐÐ° Ð´Ð°Ð½Ð½Ð¾Ð¼ Ð¸Ð·Ð¾Ð±ÑÐ°Ð¶ÐµÐ½Ð¸Ð¸ Ð¼Ð¾Ð¶ÐµÑ Ð½Ð°ÑÐ¾Ð´Ð¸ÑÑÑÑ: 28 ÑÐµÐ»Ð¾Ð²ÐµÐº, Ð»ÑÐ´Ð¸ ÑÐ»ÑÐ±Ð°ÑÑÑÑ, Ð»ÑÐ´Ð¸ ÑÐ¸Ð´ÑÑ Ð¸ Ð² Ð¿Ð¾Ð¼ÐµÑÐµÐ½Ð¸Ð¸">
            <a:extLst>
              <a:ext uri="{FF2B5EF4-FFF2-40B4-BE49-F238E27FC236}">
                <a16:creationId xmlns:a16="http://schemas.microsoft.com/office/drawing/2014/main" id="{8AFA37F9-81A6-4D54-96BF-DACE79C4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4365104"/>
            <a:ext cx="352332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ÐÐ° Ð´Ð°Ð½Ð½Ð¾Ð¼ Ð¸Ð·Ð¾Ð±ÑÐ°Ð¶ÐµÐ½Ð¸Ð¸ Ð¼Ð¾Ð¶ÐµÑ Ð½Ð°ÑÐ¾Ð´Ð¸ÑÑÑÑ: 1 ÑÐµÐ»Ð¾Ð²ÐµÐº, ÑÑÐ¾Ð¸Ñ">
            <a:extLst>
              <a:ext uri="{FF2B5EF4-FFF2-40B4-BE49-F238E27FC236}">
                <a16:creationId xmlns:a16="http://schemas.microsoft.com/office/drawing/2014/main" id="{0CEB7C40-C041-4020-B773-178A8CBC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484" y="2596104"/>
            <a:ext cx="1997967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ÐÐ° Ð´Ð°Ð½Ð½Ð¾Ð¼ Ð¸Ð·Ð¾Ð±ÑÐ°Ð¶ÐµÐ½Ð¸Ð¸ Ð¼Ð¾Ð¶ÐµÑ Ð½Ð°ÑÐ¾Ð´Ð¸ÑÑÑÑ: 5 ÑÐµÐ»Ð¾Ð²ÐµÐº, Ð»ÑÐ´Ð¸ ÑÐ¸Ð´ÑÑ Ð¸ Ð»ÑÐ´Ð¸ ÑÑÐ¾ÑÑ">
            <a:extLst>
              <a:ext uri="{FF2B5EF4-FFF2-40B4-BE49-F238E27FC236}">
                <a16:creationId xmlns:a16="http://schemas.microsoft.com/office/drawing/2014/main" id="{2C1645BD-21B3-451D-8FBA-05D8D4DE4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99" y="4481361"/>
            <a:ext cx="352332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410" y="554713"/>
            <a:ext cx="8686801" cy="1066800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dirty="0"/>
              <a:t>Було реалізовано СПА проект спільно із представниками громадськості.</a:t>
            </a:r>
          </a:p>
        </p:txBody>
      </p:sp>
      <p:pic>
        <p:nvPicPr>
          <p:cNvPr id="6146" name="Picture 2" descr="ÐÐ° Ð´Ð°Ð½Ð½Ð¾Ð¼ Ð¸Ð·Ð¾Ð±ÑÐ°Ð¶ÐµÐ½Ð¸Ð¸ Ð¼Ð¾Ð¶ÐµÑ Ð½Ð°ÑÐ¾Ð´Ð¸ÑÑÑÑ: 2 ÑÐµÐ»Ð¾Ð²ÐµÐºÐ°, ÑÐµÐ±ÐµÐ½Ð¾Ðº Ð¸ Ð½Ð° ÑÐ»Ð¸ÑÐµ">
            <a:extLst>
              <a:ext uri="{FF2B5EF4-FFF2-40B4-BE49-F238E27FC236}">
                <a16:creationId xmlns:a16="http://schemas.microsoft.com/office/drawing/2014/main" id="{4EDE4864-F55C-4C64-9B50-2A9C7D266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600200"/>
            <a:ext cx="341530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Ð° Ð´Ð°Ð½Ð½Ð¾Ð¼ Ð¸Ð·Ð¾Ð±ÑÐ°Ð¶ÐµÐ½Ð¸Ð¸ Ð¼Ð¾Ð¶ÐµÑ Ð½Ð°ÑÐ¾Ð´Ð¸ÑÑÑÑ: 17 ÑÐµÐ»Ð¾Ð²ÐµÐº, Ð² ÑÐ¾Ð¼ ÑÐ¸ÑÐ»Ðµ ÐÐ»ÐµÐºÑÐ°Ð½Ð´Ñ ÐÐµÐ¼ÑÐ¸Ðº, Max Telec, ÐÐ½Ð´ÑÐµÐ¹ ÐÐ°ÑÐµÐ½ÐºÐ¾, ÐÐ°ÑÐ°Ð»Ð¸ ÐÐµÐ·Ð½Ð¾ÑÑÐº, ÐÐ°ÑÐ°Ð»Ð¸Ñ ÐÐ°Ð³Ð¾ÑÐ½Ð°Ñ, ÐÐ»ÑÐ³Ð° ÐÑÑÐµÑÑÐ°Ð²ÑÐºÐ°Ñ, ÐÐºÐ°ÑÐµÑÐ¸Ð½Ð° ÐÐ»Ð°Ð´ÑÐ½Ð¾Ð²Ð°, ÐÐ¾ÑÐ¾Ð´Ð½Ñ ÐÐ½Ð½Ð°, ÐÐ°ÑÐ°Ð»Ð¸ ÐÐ±Ð´ÑÐ»ÐºÐ°Ð´ÑÑÐ¾Ð²Ð° Ð¸ ÐµÑÐµ 2, Ð»ÑÐ´Ð¸ ÑÐ»ÑÐ±Ð°ÑÑÑÑ, Ð»ÑÐ´Ð¸ ÑÑÐ¾ÑÑ Ð¸ Ð² Ð¿Ð¾Ð¼ÐµÑÐµÐ½Ð¸Ð¸">
            <a:extLst>
              <a:ext uri="{FF2B5EF4-FFF2-40B4-BE49-F238E27FC236}">
                <a16:creationId xmlns:a16="http://schemas.microsoft.com/office/drawing/2014/main" id="{A7847138-B324-4CF4-B1C3-71577D8F9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6" y="1700808"/>
            <a:ext cx="3559323" cy="237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Ð° Ð´Ð°Ð½Ð½Ð¾Ð¼ Ð¸Ð·Ð¾Ð±ÑÐ°Ð¶ÐµÐ½Ð¸Ð¸ Ð¼Ð¾Ð¶ÐµÑ Ð½Ð°ÑÐ¾Ð´Ð¸ÑÑÑÑ: 3 ÑÐµÐ»Ð¾Ð²ÐµÐºÐ°, Ð»ÑÐ´Ð¸ ÑÐ»ÑÐ±Ð°ÑÑÑÑ, ÑÐºÑÐ°Ð½ Ð¸ Ð² Ð¿Ð¾Ð¼ÐµÑÐµÐ½Ð¸Ð¸">
            <a:extLst>
              <a:ext uri="{FF2B5EF4-FFF2-40B4-BE49-F238E27FC236}">
                <a16:creationId xmlns:a16="http://schemas.microsoft.com/office/drawing/2014/main" id="{FAF328BD-52D4-4D44-B6F3-C522E8F8D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64" y="1891138"/>
            <a:ext cx="3646681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Ð° Ð´Ð°Ð½Ð½Ð¾Ð¼ Ð¸Ð·Ð¾Ð±ÑÐ°Ð¶ÐµÐ½Ð¸Ð¸ Ð¼Ð¾Ð¶ÐµÑ Ð½Ð°ÑÐ¾Ð´Ð¸ÑÑÑÑ: 3 ÑÐµÐ»Ð¾Ð²ÐµÐºÐ°, Ð»ÑÐ´Ð¸ ÑÐ¸Ð´ÑÑ Ð¸ Ð² Ð¿Ð¾Ð¼ÐµÑÐµÐ½Ð¸Ð¸">
            <a:extLst>
              <a:ext uri="{FF2B5EF4-FFF2-40B4-BE49-F238E27FC236}">
                <a16:creationId xmlns:a16="http://schemas.microsoft.com/office/drawing/2014/main" id="{10352D70-5459-4988-812A-4006FA6E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5" y="3894490"/>
            <a:ext cx="3792356" cy="25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ÐÐ° Ð´Ð°Ð½Ð½Ð¾Ð¼ Ð¸Ð·Ð¾Ð±ÑÐ°Ð¶ÐµÐ½Ð¸Ð¸ Ð¼Ð¾Ð¶ÐµÑ Ð½Ð°ÑÐ¾Ð´Ð¸ÑÑÑÑ: 5 ÑÐµÐ»Ð¾Ð²ÐµÐº, Ð»ÑÐ´Ð¸ ÑÐ»ÑÐ±Ð°ÑÑÑÑ, Ð»ÑÐ´Ð¸ ÑÑÐ¾ÑÑ Ð¸ Ð² Ð¿Ð¾Ð¼ÐµÑÐµÐ½Ð¸Ð¸">
            <a:extLst>
              <a:ext uri="{FF2B5EF4-FFF2-40B4-BE49-F238E27FC236}">
                <a16:creationId xmlns:a16="http://schemas.microsoft.com/office/drawing/2014/main" id="{1BC101E2-D73C-422F-AC0B-B34447161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855" y="3909657"/>
            <a:ext cx="199796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ÐÐ° Ð´Ð°Ð½Ð½Ð¾Ð¼ Ð¸Ð·Ð¾Ð±ÑÐ°Ð¶ÐµÐ½Ð¸Ð¸ Ð¼Ð¾Ð¶ÐµÑ Ð½Ð°ÑÐ¾Ð´Ð¸ÑÑÑÑ: 4 ÑÐµÐ»Ð¾Ð²ÐµÐºÐ°, Ð»ÑÐ´Ð¸ ÑÐ»ÑÐ±Ð°ÑÑÑÑ, Ð»ÑÐ´Ð¸ ÑÑÐ¾ÑÑ">
            <a:extLst>
              <a:ext uri="{FF2B5EF4-FFF2-40B4-BE49-F238E27FC236}">
                <a16:creationId xmlns:a16="http://schemas.microsoft.com/office/drawing/2014/main" id="{EEA70F63-394A-49AA-9013-7D4543105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633" y="4334477"/>
            <a:ext cx="2871192" cy="191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Ð°ÑÑÐ¸Ð½ÐºÐ¸ Ð¿Ð¾ Ð·Ð°Ð¿ÑÐ¾ÑÑ Ð£ÐºÑÐ°Ð¸Ð½Ð° Ð¡Ð¨Ð">
            <a:extLst>
              <a:ext uri="{FF2B5EF4-FFF2-40B4-BE49-F238E27FC236}">
                <a16:creationId xmlns:a16="http://schemas.microsoft.com/office/drawing/2014/main" id="{39BD6825-E226-43E6-9CFB-EE515C9A5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332656"/>
            <a:ext cx="1274930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988" y="648810"/>
            <a:ext cx="8686801" cy="1167408"/>
          </a:xfrm>
        </p:spPr>
        <p:txBody>
          <a:bodyPr rtlCol="0">
            <a:normAutofit fontScale="90000"/>
          </a:bodyPr>
          <a:lstStyle/>
          <a:p>
            <a:pPr rtl="0"/>
            <a:r>
              <a:rPr lang="uk-UA" dirty="0"/>
              <a:t>Проведено спільну Всеукраїнську жіночу конференцію разом із представниками </a:t>
            </a:r>
            <a:r>
              <a:rPr lang="en-US" dirty="0" err="1"/>
              <a:t>GADUkraine</a:t>
            </a:r>
            <a:r>
              <a:rPr lang="en-US" dirty="0"/>
              <a:t> </a:t>
            </a:r>
            <a:r>
              <a:rPr lang="uk-UA" dirty="0"/>
              <a:t>та громадськістю.</a:t>
            </a:r>
          </a:p>
        </p:txBody>
      </p:sp>
      <p:pic>
        <p:nvPicPr>
          <p:cNvPr id="6" name="Picture 2" descr="ÐÐ°ÑÑÐ¸Ð½ÐºÐ¸ Ð¿Ð¾ Ð·Ð°Ð¿ÑÐ¾ÑÑ Ð£ÐºÑÐ°Ð¸Ð½Ð° Ð¡Ð¨Ð">
            <a:extLst>
              <a:ext uri="{FF2B5EF4-FFF2-40B4-BE49-F238E27FC236}">
                <a16:creationId xmlns:a16="http://schemas.microsoft.com/office/drawing/2014/main" id="{E6301280-C1D1-4A2F-A6C5-2E314EB62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332656"/>
            <a:ext cx="1274930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ÐÐ° Ð´Ð°Ð½Ð½Ð¾Ð¼ Ð¸Ð·Ð¾Ð±ÑÐ°Ð¶ÐµÐ½Ð¸Ð¸ Ð¼Ð¾Ð¶ÐµÑ Ð½Ð°ÑÐ¾Ð´Ð¸ÑÑÑÑ: 4 ÑÐµÐ»Ð¾Ð²ÐµÐºÐ°, Ð»ÑÐ´Ð¸ ÑÐ¸Ð´ÑÑ Ð¸ Ð² Ð¿Ð¾Ð¼ÐµÑÐµÐ½Ð¸Ð¸">
            <a:extLst>
              <a:ext uri="{FF2B5EF4-FFF2-40B4-BE49-F238E27FC236}">
                <a16:creationId xmlns:a16="http://schemas.microsoft.com/office/drawing/2014/main" id="{2CD6FA12-1265-47BB-950C-5797CF2B1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76" y="1556792"/>
            <a:ext cx="4711451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Ð° Ð´Ð°Ð½Ð½Ð¾Ð¼ Ð¸Ð·Ð¾Ð±ÑÐ°Ð¶ÐµÐ½Ð¸Ð¸ Ð¼Ð¾Ð¶ÐµÑ Ð½Ð°ÑÐ¾Ð´Ð¸ÑÑÑÑ: 8 ÑÐµÐ»Ð¾Ð²ÐµÐº, Ð»ÑÐ´Ð¸ ÑÐ»ÑÐ±Ð°ÑÑÑÑ, Ð»ÑÐ´Ð¸ ÑÑÐ¾ÑÑ, ÑÐ²Ð°Ð´ÑÐ±Ð° Ð¸ Ð² Ð¿Ð¾Ð¼ÐµÑÐµÐ½Ð¸Ð¸">
            <a:extLst>
              <a:ext uri="{FF2B5EF4-FFF2-40B4-BE49-F238E27FC236}">
                <a16:creationId xmlns:a16="http://schemas.microsoft.com/office/drawing/2014/main" id="{31475D85-7FDB-4F67-95D6-9DC00595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9" y="1791808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Ð° Ð´Ð°Ð½Ð½Ð¾Ð¼ Ð¸Ð·Ð¾Ð±ÑÐ°Ð¶ÐµÐ½Ð¸Ð¸ Ð¼Ð¾Ð¶ÐµÑ Ð½Ð°ÑÐ¾Ð´Ð¸ÑÑÑÑ: 4 ÑÐµÐ»Ð¾Ð²ÐµÐºÐ°, Ð»ÑÐ´Ð¸ ÑÐ»ÑÐ±Ð°ÑÑÑÑ, Ð»ÑÐ´Ð¸ ÑÑÐ¾ÑÑ">
            <a:extLst>
              <a:ext uri="{FF2B5EF4-FFF2-40B4-BE49-F238E27FC236}">
                <a16:creationId xmlns:a16="http://schemas.microsoft.com/office/drawing/2014/main" id="{97933829-A856-49E8-A1F3-4DF58F6A9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48" y="1777265"/>
            <a:ext cx="3198291" cy="484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Ð° Ð´Ð°Ð½Ð½Ð¾Ð¼ Ð¸Ð·Ð¾Ð±ÑÐ°Ð¶ÐµÐ½Ð¸Ð¸ Ð¼Ð¾Ð¶ÐµÑ Ð½Ð°ÑÐ¾Ð´Ð¸ÑÑÑÑ: 2 ÑÐµÐ»Ð¾Ð²ÐµÐºÐ°, Ð»ÑÐ´Ð¸ ÑÐ»ÑÐ±Ð°ÑÑÑÑ">
            <a:extLst>
              <a:ext uri="{FF2B5EF4-FFF2-40B4-BE49-F238E27FC236}">
                <a16:creationId xmlns:a16="http://schemas.microsoft.com/office/drawing/2014/main" id="{A2C0D530-9F21-41F8-8DA8-43082C2E3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9" y="4736222"/>
            <a:ext cx="2836020" cy="189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ÐÐ²ÑÐ¾Ð¼Ð°ÑÐ¸ÑÐµÑÐºÐ¸Ð¹ Ð°Ð»ÑÑÐµÑÐ½Ð°ÑÐ¸Ð²Ð½ÑÐ¹ ÑÐµÐºÑÑ Ð¾ÑÑÑÑÑÑÐ²ÑÐµÑ.">
            <a:extLst>
              <a:ext uri="{FF2B5EF4-FFF2-40B4-BE49-F238E27FC236}">
                <a16:creationId xmlns:a16="http://schemas.microsoft.com/office/drawing/2014/main" id="{DA3149A7-E085-41BA-96FA-DAE30279E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70" y="4782079"/>
            <a:ext cx="2767235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1F0A9C-0F9E-4A5B-A72E-3C994C806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9781728" cy="4191000"/>
          </a:xfrm>
        </p:spPr>
        <p:txBody>
          <a:bodyPr>
            <a:noAutofit/>
          </a:bodyPr>
          <a:lstStyle/>
          <a:p>
            <a:r>
              <a:rPr lang="uk-UA" sz="3200" b="1" i="1" dirty="0">
                <a:hlinkClick r:id="rId2"/>
              </a:rPr>
              <a:t>Посольство Сполучених Штатів Америки в Києві</a:t>
            </a:r>
            <a:r>
              <a:rPr lang="uk-UA" sz="3200" dirty="0"/>
              <a:t> оголошує конкурс «Великий проект-2019» на отримання гранту від Посольського фонду США зі збереження культурної спадщини. </a:t>
            </a:r>
            <a:r>
              <a:rPr lang="uk-UA" sz="3200" b="1" i="1" dirty="0"/>
              <a:t>Програма має на меті</a:t>
            </a:r>
            <a:r>
              <a:rPr lang="uk-UA" sz="3200" i="1" dirty="0"/>
              <a:t> </a:t>
            </a:r>
            <a:r>
              <a:rPr lang="uk-UA" sz="3200" dirty="0"/>
              <a:t>збереження визначних археологічних об’єктів, історичних будівель та пам’яток, важливих музейних колекцій, які є доступними для громадськості та охороняються законом в Україні.</a:t>
            </a:r>
          </a:p>
        </p:txBody>
      </p:sp>
      <p:pic>
        <p:nvPicPr>
          <p:cNvPr id="4" name="Picture 2" descr="ÐÐ°ÑÑÐ¸Ð½ÐºÐ¸ Ð¿Ð¾ Ð·Ð°Ð¿ÑÐ¾ÑÑ Ð£ÐºÑÐ°Ð¸Ð½Ð° Ð¡Ð¨Ð">
            <a:extLst>
              <a:ext uri="{FF2B5EF4-FFF2-40B4-BE49-F238E27FC236}">
                <a16:creationId xmlns:a16="http://schemas.microsoft.com/office/drawing/2014/main" id="{C0ABFB7D-0FF8-4DAC-A227-C9F0F137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332656"/>
            <a:ext cx="1274930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A590A-3CAA-4E36-A7C0-FE25163F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036" y="476672"/>
            <a:ext cx="8686801" cy="106680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Дедлайн</a:t>
            </a:r>
            <a:r>
              <a:rPr lang="ru-RU" b="0" i="1" dirty="0"/>
              <a:t> </a:t>
            </a:r>
            <a:r>
              <a:rPr lang="ru-RU" b="0" dirty="0"/>
              <a:t>– </a:t>
            </a:r>
            <a:r>
              <a:rPr lang="ru-RU" i="1" dirty="0"/>
              <a:t>5 </a:t>
            </a:r>
            <a:r>
              <a:rPr lang="ru-RU" i="1" dirty="0" err="1"/>
              <a:t>грудня</a:t>
            </a:r>
            <a:r>
              <a:rPr lang="ru-RU" i="1" dirty="0"/>
              <a:t> 2018 року</a:t>
            </a:r>
            <a:r>
              <a:rPr lang="ru-RU" b="0" dirty="0"/>
              <a:t>, 23:59 за </a:t>
            </a:r>
            <a:r>
              <a:rPr lang="ru-RU" b="0" dirty="0" err="1"/>
              <a:t>київським</a:t>
            </a:r>
            <a:r>
              <a:rPr lang="ru-RU" b="0" dirty="0"/>
              <a:t> часом.</a:t>
            </a:r>
            <a:br>
              <a:rPr lang="ru-RU" b="0" dirty="0"/>
            </a:br>
            <a:r>
              <a:rPr lang="uk-UA" i="1" dirty="0"/>
              <a:t>Сума гранту –</a:t>
            </a:r>
            <a:r>
              <a:rPr lang="uk-UA" b="0" dirty="0"/>
              <a:t> </a:t>
            </a:r>
            <a:r>
              <a:rPr lang="uk-UA" i="1" dirty="0"/>
              <a:t>$200,000 – $800,000.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B467C9D-04D6-4D39-9016-B328D7AE3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/>
              <a:t>Вимого до претендентів:</a:t>
            </a:r>
            <a:r>
              <a:rPr lang="uk-UA" i="1" dirty="0"/>
              <a:t> </a:t>
            </a:r>
            <a:r>
              <a:rPr lang="uk-UA" dirty="0"/>
              <a:t>У конкурсі можуть брати участь кваліфіковані установи. За визначенням Фонду це зареєстровані відповідальні некомерційні установи, такі як неурядові громадські організації, музеї, керівні заклади культури</a:t>
            </a:r>
            <a:br>
              <a:rPr lang="uk-UA" dirty="0"/>
            </a:br>
            <a:r>
              <a:rPr lang="uk-UA" dirty="0"/>
              <a:t>чи подібні інституції, включаючи американські, згідно Розділу 501(с)(3) податкового кодексу США. Установи повинні бути зареєстровані та мати активний статус у </a:t>
            </a:r>
            <a:r>
              <a:rPr lang="en-US" dirty="0"/>
              <a:t>SAM.gov, </a:t>
            </a:r>
            <a:r>
              <a:rPr lang="uk-UA" dirty="0"/>
              <a:t>а також можуть довести, що мають відповідний досвід та здатність керувати великими проектами зі збереження культурної спадщини.</a:t>
            </a:r>
          </a:p>
        </p:txBody>
      </p:sp>
      <p:pic>
        <p:nvPicPr>
          <p:cNvPr id="4" name="Picture 2" descr="ÐÐ°ÑÑÐ¸Ð½ÐºÐ¸ Ð¿Ð¾ Ð·Ð°Ð¿ÑÐ¾ÑÑ Ð£ÐºÑÐ°Ð¸Ð½Ð° Ð¡Ð¨Ð">
            <a:extLst>
              <a:ext uri="{FF2B5EF4-FFF2-40B4-BE49-F238E27FC236}">
                <a16:creationId xmlns:a16="http://schemas.microsoft.com/office/drawing/2014/main" id="{BCCD78F0-5C86-428E-B502-4E42C4D8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332656"/>
            <a:ext cx="1274930" cy="10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ія бізнес-стратегії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4352501_TF03460663" id="{53862BBD-1FB7-43AD-BE8F-FACA58C7BAA7}" vid="{8FA36139-4FC3-4608-B34A-350F920F61F8}"/>
    </a:ext>
  </a:extLst>
</a:theme>
</file>

<file path=ppt/theme/theme2.xml><?xml version="1.0" encoding="utf-8"?>
<a:theme xmlns:a="http://schemas.openxmlformats.org/drawingml/2006/main" name="Тема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FF1070-8794-47AC-90B7-1F2E078096FF}">
  <ds:schemaRefs>
    <ds:schemaRef ds:uri="40262f94-9f35-4ac3-9a90-690165a166b7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a4f35948-e619-41b3-aa29-22878b09cfd2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бізнес-стратегії</Template>
  <TotalTime>74</TotalTime>
  <Words>142</Words>
  <Application>Microsoft Office PowerPoint</Application>
  <PresentationFormat>Довільний</PresentationFormat>
  <Paragraphs>36</Paragraphs>
  <Slides>13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Palatino Linotype</vt:lpstr>
      <vt:lpstr>Презентація бізнес-стратегії</vt:lpstr>
      <vt:lpstr>Досвід Житомирщини в процесі підготовки і реалізації проектів</vt:lpstr>
      <vt:lpstr>Вже 2 роки на базі департаменту АПР та економічної політики ЖОДА проходить навчання волонтерів Корпусу Миру в рамках проекту «Розвиток громад»</vt:lpstr>
      <vt:lpstr>Культурний обмін</vt:lpstr>
      <vt:lpstr>Робоча взаємодія</vt:lpstr>
      <vt:lpstr>Спільні навчання</vt:lpstr>
      <vt:lpstr>Було реалізовано СПА проект спільно із представниками громадськості.</vt:lpstr>
      <vt:lpstr>Проведено спільну Всеукраїнську жіночу конференцію разом із представниками GADUkraine та громадськістю.</vt:lpstr>
      <vt:lpstr>Презентація PowerPoint</vt:lpstr>
      <vt:lpstr>Дедлайн – 5 грудня 2018 року, 23:59 за київським часом. Сума гранту – $200,000 – $800,000.</vt:lpstr>
      <vt:lpstr>Об’єкти:</vt:lpstr>
      <vt:lpstr>Відповідні проектні заходи можуть включати:</vt:lpstr>
      <vt:lpstr>Джерело –</vt:lpstr>
      <vt:lpstr>ДЯКУЮ ЗА УВАГУ!!!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Досвід Житомирщини в процесі підготовки і реалізації проектів</dc:title>
  <dc:creator>Андрій</dc:creator>
  <cp:lastModifiedBy>Андрій</cp:lastModifiedBy>
  <cp:revision>7</cp:revision>
  <dcterms:created xsi:type="dcterms:W3CDTF">2018-11-20T19:23:55Z</dcterms:created>
  <dcterms:modified xsi:type="dcterms:W3CDTF">2018-11-20T20:40:09Z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